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9" r:id="rId5"/>
    <p:sldId id="260" r:id="rId6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60E"/>
    <a:srgbClr val="6D1D93"/>
    <a:srgbClr val="3630C4"/>
    <a:srgbClr val="0B9555"/>
    <a:srgbClr val="136598"/>
    <a:srgbClr val="6528A7"/>
    <a:srgbClr val="31860F"/>
    <a:srgbClr val="6527A7"/>
    <a:srgbClr val="332DC6"/>
    <a:srgbClr val="8BA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87" autoAdjust="0"/>
    <p:restoredTop sz="94667" autoAdjust="0"/>
  </p:normalViewPr>
  <p:slideViewPr>
    <p:cSldViewPr showGuides="1">
      <p:cViewPr varScale="1">
        <p:scale>
          <a:sx n="155" d="100"/>
          <a:sy n="155" d="100"/>
        </p:scale>
        <p:origin x="-2274" y="-84"/>
      </p:cViewPr>
      <p:guideLst>
        <p:guide orient="horz" pos="2106"/>
        <p:guide pos="27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u="none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微软雅黑 Light" panose="020B0502040204020203" charset="-122"/>
          <a:ea typeface="微软雅黑 Light" panose="020B0502040204020203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微软雅黑 Light" panose="020B0502040204020203" charset="-122"/>
          <a:ea typeface="微软雅黑 Light" panose="020B0502040204020203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charset="-122"/>
          <a:ea typeface="微软雅黑 Light" panose="020B0502040204020203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charset="-122"/>
          <a:ea typeface="微软雅黑 Light" panose="020B0502040204020203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charset="-122"/>
          <a:ea typeface="微软雅黑 Light" panose="020B0502040204020203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006800" y="0"/>
            <a:ext cx="1130400" cy="1626870"/>
            <a:chOff x="6293" y="0"/>
            <a:chExt cx="1773" cy="2562"/>
          </a:xfrm>
          <a:gradFill>
            <a:gsLst>
              <a:gs pos="100000">
                <a:srgbClr val="01EC37"/>
              </a:gs>
              <a:gs pos="16000">
                <a:srgbClr val="322BC6"/>
              </a:gs>
            </a:gsLst>
            <a:lin ang="14400000" scaled="0"/>
          </a:gradFill>
        </p:grpSpPr>
        <p:sp>
          <p:nvSpPr>
            <p:cNvPr id="2" name="矩形 1"/>
            <p:cNvSpPr/>
            <p:nvPr/>
          </p:nvSpPr>
          <p:spPr>
            <a:xfrm>
              <a:off x="6293" y="0"/>
              <a:ext cx="1772" cy="2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94" y="2506"/>
              <a:ext cx="1772" cy="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ico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00" y="387985"/>
            <a:ext cx="539115" cy="539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00400" y="1094740"/>
            <a:ext cx="944880" cy="2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8BA3E2"/>
                </a:solidFill>
                <a:latin typeface="微软雅黑 Light" panose="020B0502040204020203" charset="-122"/>
                <a:ea typeface="微软雅黑 Light" panose="020B0502040204020203" charset="-122"/>
              </a:rPr>
              <a:t>创意源于生活</a:t>
            </a:r>
            <a:endParaRPr lang="zh-CN" altLang="en-US" sz="1000" dirty="0">
              <a:solidFill>
                <a:srgbClr val="8BA3E2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10200" y="3090545"/>
            <a:ext cx="2722880" cy="732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设计大乱炖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82000" y="4292289"/>
            <a:ext cx="180000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32000" y="4796790"/>
            <a:ext cx="1080135" cy="36004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4132800" y="4855845"/>
            <a:ext cx="880110" cy="28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2016.12.09</a:t>
            </a:r>
            <a:endParaRPr lang="zh-CN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21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0" grpId="10" animBg="1"/>
      <p:bldP spid="10" grpId="11" animBg="1"/>
      <p:bldP spid="10" grpId="12" animBg="1"/>
      <p:bldP spid="10" grpId="13" animBg="1"/>
      <p:bldP spid="10" grpId="14" animBg="1"/>
      <p:bldP spid="10" grpId="15" animBg="1"/>
      <p:bldP spid="10" grpId="16" animBg="1"/>
      <p:bldP spid="10" grpId="17" animBg="1"/>
      <p:bldP spid="10" grpId="18" animBg="1"/>
      <p:bldP spid="10" grpId="19" animBg="1"/>
      <p:bldP spid="10" grpId="20" animBg="1"/>
      <p:bldP spid="10" grpId="21" animBg="1"/>
      <p:bldP spid="10" grpId="22" animBg="1"/>
      <p:bldP spid="4" grpId="1" bldLvl="0" animBg="1" build="allAtOnce"/>
      <p:bldP spid="4" grpId="2" bldLvl="0" animBg="1" uiExpand="1" build="allAtOnce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三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5" name="图片 4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3102495"/>
            <a:ext cx="197485" cy="169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4195" y="593854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文件分类不清晰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4" name="图片 3" descr="文件归档-1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1426845"/>
            <a:ext cx="6294755" cy="4264025"/>
          </a:xfrm>
          <a:prstGeom prst="rect">
            <a:avLst/>
          </a:prstGeom>
        </p:spPr>
      </p:pic>
      <p:pic>
        <p:nvPicPr>
          <p:cNvPr id="6" name="图片 5" descr="C:\Users\wuboyi\Desktop\设计分享\切图\文件归档-1-2.jpg文件归档-1-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220" y="1427163"/>
            <a:ext cx="6294755" cy="42633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  <p:bldP spid="7" grpId="18" animBg="1"/>
      <p:bldP spid="7" grpId="19" animBg="1"/>
      <p:bldP spid="7" grpId="20" animBg="1"/>
      <p:bldP spid="7" grpId="21" animBg="1"/>
      <p:bldP spid="7" grpId="22" bldLvl="0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9" grpId="8" animBg="1"/>
      <p:bldP spid="9" grpId="9" animBg="1"/>
      <p:bldP spid="9" grpId="10" animBg="1"/>
      <p:bldP spid="9" grpId="11" animBg="1"/>
      <p:bldP spid="9" grpId="12" animBg="1"/>
      <p:bldP spid="9" grpId="13" animBg="1"/>
      <p:bldP spid="9" grpId="14" animBg="1"/>
      <p:bldP spid="9" grpId="15" animBg="1"/>
      <p:bldP spid="9" grpId="16" animBg="1"/>
      <p:bldP spid="9" grpId="17" animBg="1"/>
      <p:bldP spid="9" grpId="18" animBg="1"/>
      <p:bldP spid="9" grpId="19" animBg="1"/>
      <p:bldP spid="9" grpId="20" animBg="1"/>
      <p:bldP spid="9" grpId="21" animBg="1"/>
      <p:bldP spid="9" grpId="22" bldLvl="0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11" grpId="7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16" grpId="0"/>
      <p:bldP spid="16" grpId="1"/>
      <p:bldP spid="16" grpId="2"/>
      <p:bldP spid="16" grpId="3"/>
      <p:bldP spid="16" grpId="4"/>
      <p:bldP spid="16" grpId="5"/>
      <p:bldP spid="16" grpId="6"/>
      <p:bldP spid="16" grpId="7"/>
      <p:bldP spid="17" grpId="0"/>
      <p:bldP spid="17" grpId="1"/>
      <p:bldP spid="17" grpId="2"/>
      <p:bldP spid="17" grpId="3"/>
      <p:bldP spid="17" grpId="4"/>
      <p:bldP spid="17" grpId="5"/>
      <p:bldP spid="17" grpId="6"/>
      <p:bldP spid="17" grpId="7"/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  <p:bldP spid="2" grpId="11"/>
      <p:bldP spid="2" grpId="12"/>
      <p:bldP spid="2" grpId="13"/>
      <p:bldP spid="2" grpId="14"/>
      <p:bldP spid="2" grpId="15"/>
      <p:bldP spid="2" grpId="16"/>
      <p:bldP spid="2" grpId="17"/>
      <p:bldP spid="2" grpId="18"/>
      <p:bldP spid="2" grpId="19"/>
      <p:bldP spid="2" grpId="20"/>
      <p:bldP spid="2" grpId="21"/>
      <p:bldP spid="2" grpId="22"/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3" grpId="8"/>
      <p:bldP spid="3" grpId="9"/>
      <p:bldP spid="3" grpId="10"/>
      <p:bldP spid="3" grpId="11"/>
      <p:bldP spid="3" grpId="12"/>
      <p:bldP spid="3" grpId="13"/>
      <p:bldP spid="3" grpId="14"/>
      <p:bldP spid="3" grpId="15"/>
      <p:bldP spid="3" grpId="16"/>
      <p:bldP spid="3" grpId="17"/>
      <p:bldP spid="3" grpId="18"/>
      <p:bldP spid="3" grpId="19"/>
      <p:bldP spid="3" grpId="20"/>
      <p:bldP spid="3" grpId="21"/>
      <p:bldP spid="3" grpId="22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三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5" name="图片 4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3102495"/>
            <a:ext cx="197485" cy="169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4195" y="5938540"/>
            <a:ext cx="16052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文件分类算清晰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4" name="图片 3" descr="C:\Users\wuboyi\Desktop\设计分享\切图\文件归档-2-1.jpg文件归档-2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7220" y="1427163"/>
            <a:ext cx="6294755" cy="4263390"/>
          </a:xfrm>
          <a:prstGeom prst="rect">
            <a:avLst/>
          </a:prstGeom>
        </p:spPr>
      </p:pic>
      <p:pic>
        <p:nvPicPr>
          <p:cNvPr id="6" name="图片 5" descr="C:\Users\wuboyi\Desktop\设计分享\切图\文件归档-2-2.jpg文件归档-2-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1823" y="1427163"/>
            <a:ext cx="6294120" cy="42633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  <p:bldP spid="7" grpId="18" animBg="1"/>
      <p:bldP spid="7" grpId="19" animBg="1"/>
      <p:bldP spid="7" grpId="20" animBg="1"/>
      <p:bldP spid="7" grpId="21" animBg="1"/>
      <p:bldP spid="7" grpId="22" bldLvl="0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9" grpId="8" animBg="1"/>
      <p:bldP spid="9" grpId="9" animBg="1"/>
      <p:bldP spid="9" grpId="10" animBg="1"/>
      <p:bldP spid="9" grpId="11" animBg="1"/>
      <p:bldP spid="9" grpId="12" animBg="1"/>
      <p:bldP spid="9" grpId="13" animBg="1"/>
      <p:bldP spid="9" grpId="14" animBg="1"/>
      <p:bldP spid="9" grpId="15" animBg="1"/>
      <p:bldP spid="9" grpId="16" animBg="1"/>
      <p:bldP spid="9" grpId="17" animBg="1"/>
      <p:bldP spid="9" grpId="18" animBg="1"/>
      <p:bldP spid="9" grpId="19" animBg="1"/>
      <p:bldP spid="9" grpId="20" animBg="1"/>
      <p:bldP spid="9" grpId="21" animBg="1"/>
      <p:bldP spid="9" grpId="22" bldLvl="0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11" grpId="7" bldLvl="0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16" grpId="0"/>
      <p:bldP spid="16" grpId="1"/>
      <p:bldP spid="16" grpId="2"/>
      <p:bldP spid="16" grpId="3"/>
      <p:bldP spid="16" grpId="4"/>
      <p:bldP spid="16" grpId="5"/>
      <p:bldP spid="16" grpId="6"/>
      <p:bldP spid="16" grpId="7"/>
      <p:bldP spid="17" grpId="0"/>
      <p:bldP spid="17" grpId="1"/>
      <p:bldP spid="17" grpId="2"/>
      <p:bldP spid="17" grpId="3"/>
      <p:bldP spid="17" grpId="4"/>
      <p:bldP spid="17" grpId="5"/>
      <p:bldP spid="17" grpId="6"/>
      <p:bldP spid="17" grpId="7"/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  <p:bldP spid="2" grpId="11"/>
      <p:bldP spid="2" grpId="12"/>
      <p:bldP spid="2" grpId="13"/>
      <p:bldP spid="2" grpId="14"/>
      <p:bldP spid="2" grpId="15"/>
      <p:bldP spid="2" grpId="16"/>
      <p:bldP spid="2" grpId="17"/>
      <p:bldP spid="2" grpId="18"/>
      <p:bldP spid="2" grpId="19"/>
      <p:bldP spid="2" grpId="20"/>
      <p:bldP spid="2" grpId="21"/>
      <p:bldP spid="2" grpId="22"/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3" grpId="8"/>
      <p:bldP spid="3" grpId="9"/>
      <p:bldP spid="3" grpId="10"/>
      <p:bldP spid="3" grpId="11"/>
      <p:bldP spid="3" grpId="12"/>
      <p:bldP spid="3" grpId="13"/>
      <p:bldP spid="3" grpId="14"/>
      <p:bldP spid="3" grpId="15"/>
      <p:bldP spid="3" grpId="16"/>
      <p:bldP spid="3" grpId="17"/>
      <p:bldP spid="3" grpId="18"/>
      <p:bldP spid="3" grpId="19"/>
      <p:bldP spid="3" grpId="20"/>
      <p:bldP spid="3" grpId="21"/>
      <p:bldP spid="3" grpId="22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2605" y="2278380"/>
            <a:ext cx="22148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为什么需要文件归档？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940" y="2998470"/>
            <a:ext cx="1414780" cy="1625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项目太多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同事休假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员工离职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团队不成熟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015" y="2706370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三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5" name="图片 4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3102495"/>
            <a:ext cx="197485" cy="1695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bldLvl="0" animBg="1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3" grpId="0"/>
      <p:bldP spid="33" grpId="1"/>
      <p:bldP spid="33" grpId="2"/>
      <p:bldP spid="33" grpId="3"/>
      <p:bldP spid="33" grpId="4"/>
      <p:bldP spid="33" grpId="5"/>
      <p:bldP spid="33" grpId="6"/>
      <p:bldP spid="33" grpId="7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5" grpId="0"/>
      <p:bldP spid="35" grpId="1"/>
      <p:bldP spid="35" grpId="2"/>
      <p:bldP spid="35" grpId="3"/>
      <p:bldP spid="35" grpId="4"/>
      <p:bldP spid="35" grpId="5"/>
      <p:bldP spid="35" grpId="6"/>
      <p:bldP spid="35" grpId="7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7" grpId="0"/>
      <p:bldP spid="37" grpId="1"/>
      <p:bldP spid="37" grpId="2"/>
      <p:bldP spid="37" grpId="3"/>
      <p:bldP spid="37" grpId="4"/>
      <p:bldP spid="37" grpId="5"/>
      <p:bldP spid="37" grpId="6"/>
      <p:bldP spid="37" grpId="7"/>
      <p:bldP spid="6" grpId="0" bldLvl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2605" y="1919605"/>
            <a:ext cx="14020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什么是图层？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015" y="2347595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四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5" name="图片 4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3612400"/>
            <a:ext cx="197485" cy="16954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41985" y="2778760"/>
            <a:ext cx="721360" cy="288290"/>
          </a:xfrm>
          <a:prstGeom prst="rect">
            <a:avLst/>
          </a:prstGeom>
          <a:solidFill>
            <a:srgbClr val="652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 Light" panose="020B0502040204020203" charset="-122"/>
                <a:ea typeface="微软雅黑 Light" panose="020B0502040204020203" charset="-122"/>
              </a:rPr>
              <a:t>PSD</a:t>
            </a:r>
            <a:endParaRPr lang="en-US" altLang="zh-CN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53210" y="2779395"/>
            <a:ext cx="721360" cy="288290"/>
          </a:xfrm>
          <a:prstGeom prst="rect">
            <a:avLst/>
          </a:prstGeom>
          <a:solidFill>
            <a:srgbClr val="136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图像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65070" y="2778760"/>
            <a:ext cx="721360" cy="288290"/>
          </a:xfrm>
          <a:prstGeom prst="rect">
            <a:avLst/>
          </a:prstGeom>
          <a:solidFill>
            <a:srgbClr val="0B9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图标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1985" y="3284220"/>
            <a:ext cx="721360" cy="288290"/>
          </a:xfrm>
          <a:prstGeom prst="rect">
            <a:avLst/>
          </a:prstGeom>
          <a:solidFill>
            <a:srgbClr val="363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图形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53210" y="3284855"/>
            <a:ext cx="721360" cy="288290"/>
          </a:xfrm>
          <a:prstGeom prst="rect">
            <a:avLst/>
          </a:prstGeom>
          <a:solidFill>
            <a:srgbClr val="6D1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像素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2605" y="4281805"/>
            <a:ext cx="20116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为什么要图层分类？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8015" y="4709795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41985" y="5140960"/>
            <a:ext cx="721360" cy="288290"/>
          </a:xfrm>
          <a:prstGeom prst="rect">
            <a:avLst/>
          </a:prstGeom>
          <a:solidFill>
            <a:srgbClr val="652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自己修改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53210" y="5141595"/>
            <a:ext cx="721360" cy="288290"/>
          </a:xfrm>
          <a:prstGeom prst="rect">
            <a:avLst/>
          </a:prstGeom>
          <a:solidFill>
            <a:srgbClr val="136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同类修改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65070" y="5140960"/>
            <a:ext cx="721360" cy="288290"/>
          </a:xfrm>
          <a:prstGeom prst="rect">
            <a:avLst/>
          </a:prstGeom>
          <a:solidFill>
            <a:srgbClr val="0B9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前端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1985" y="5646420"/>
            <a:ext cx="721360" cy="288290"/>
          </a:xfrm>
          <a:prstGeom prst="rect">
            <a:avLst/>
          </a:prstGeom>
          <a:solidFill>
            <a:srgbClr val="363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切图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53210" y="5647055"/>
            <a:ext cx="721360" cy="288290"/>
          </a:xfrm>
          <a:prstGeom prst="rect">
            <a:avLst/>
          </a:prstGeom>
          <a:solidFill>
            <a:srgbClr val="6D1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1000">
                <a:latin typeface="微软雅黑 Light" panose="020B0502040204020203" charset="-122"/>
                <a:ea typeface="微软雅黑 Light" panose="020B0502040204020203" charset="-122"/>
              </a:rPr>
              <a:t>合并</a:t>
            </a:r>
            <a:endParaRPr lang="zh-CN" altLang="zh-CN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65070" y="5646420"/>
            <a:ext cx="721360" cy="288290"/>
          </a:xfrm>
          <a:prstGeom prst="rect">
            <a:avLst/>
          </a:prstGeom>
          <a:solidFill>
            <a:srgbClr val="348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1000">
                <a:latin typeface="微软雅黑 Light" panose="020B0502040204020203" charset="-122"/>
                <a:ea typeface="微软雅黑 Light" panose="020B0502040204020203" charset="-122"/>
              </a:rPr>
              <a:t>提取</a:t>
            </a:r>
            <a:endParaRPr lang="zh-CN" altLang="zh-CN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bldLvl="0" animBg="1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3" grpId="0"/>
      <p:bldP spid="33" grpId="1"/>
      <p:bldP spid="33" grpId="2"/>
      <p:bldP spid="33" grpId="3"/>
      <p:bldP spid="33" grpId="4"/>
      <p:bldP spid="33" grpId="5"/>
      <p:bldP spid="33" grpId="6"/>
      <p:bldP spid="33" grpId="7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5" grpId="0"/>
      <p:bldP spid="35" grpId="1"/>
      <p:bldP spid="35" grpId="2"/>
      <p:bldP spid="35" grpId="3"/>
      <p:bldP spid="35" grpId="4"/>
      <p:bldP spid="35" grpId="5"/>
      <p:bldP spid="35" grpId="6"/>
      <p:bldP spid="35" grpId="7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7" grpId="0"/>
      <p:bldP spid="37" grpId="1"/>
      <p:bldP spid="37" grpId="2"/>
      <p:bldP spid="37" grpId="3"/>
      <p:bldP spid="37" grpId="4"/>
      <p:bldP spid="37" grpId="5"/>
      <p:bldP spid="37" grpId="6"/>
      <p:bldP spid="37" grpId="7"/>
      <p:bldP spid="6" grpId="0" bldLvl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  <p:bldP spid="10" grpId="1" animBg="1"/>
      <p:bldP spid="10" grpId="2" bldLvl="0" animBg="1"/>
      <p:bldP spid="7" grpId="1" animBg="1"/>
      <p:bldP spid="7" grpId="2" bldLvl="0" animBg="1"/>
      <p:bldP spid="17" grpId="1" animBg="1"/>
      <p:bldP spid="17" grpId="2" bldLvl="0" animBg="1"/>
      <p:bldP spid="18" grpId="1" animBg="1"/>
      <p:bldP spid="18" grpId="2" bldLvl="0" animBg="1"/>
      <p:bldP spid="19" grpId="1" animBg="1"/>
      <p:bldP spid="19" grpId="2" bldLvl="0" animBg="1"/>
      <p:bldP spid="21" grpId="0"/>
      <p:bldP spid="22" grpId="0" bldLvl="0" animBg="1"/>
      <p:bldP spid="23" grpId="1" animBg="1"/>
      <p:bldP spid="23" grpId="2" bldLvl="0" animBg="1"/>
      <p:bldP spid="24" grpId="1" animBg="1"/>
      <p:bldP spid="24" grpId="2" bldLvl="0" animBg="1"/>
      <p:bldP spid="25" grpId="1" animBg="1"/>
      <p:bldP spid="25" grpId="2" bldLvl="0" animBg="1"/>
      <p:bldP spid="26" grpId="1" animBg="1"/>
      <p:bldP spid="26" grpId="2" bldLvl="0" animBg="1"/>
      <p:bldP spid="38" grpId="1" animBg="1"/>
      <p:bldP spid="38" grpId="2" bldLvl="0" animBg="1"/>
      <p:bldP spid="39" grpId="1" animBg="1"/>
      <p:bldP spid="39" grpId="2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四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2" name="图片 1" descr="图层分类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" y="1236345"/>
            <a:ext cx="3376295" cy="5165725"/>
          </a:xfrm>
          <a:prstGeom prst="rect">
            <a:avLst/>
          </a:prstGeom>
        </p:spPr>
      </p:pic>
      <p:pic>
        <p:nvPicPr>
          <p:cNvPr id="3" name="图片 2" descr="C:\Users\wuboyi\Desktop\设计分享\切图\图层分类-2.png图层分类-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08450" y="1236980"/>
            <a:ext cx="3376295" cy="51644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6" name="图片 15" descr="circ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90180" y="3612400"/>
            <a:ext cx="197485" cy="1695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bldLvl="0" animBg="1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11" grpId="5"/>
      <p:bldP spid="11" grpId="6"/>
      <p:bldP spid="11" grpId="7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五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6" name="图片 15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4143260"/>
            <a:ext cx="197485" cy="169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2605" y="2206625"/>
            <a:ext cx="32308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设计一个标识需要考虑哪些因素？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940" y="2926715"/>
            <a:ext cx="1236980" cy="20091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品牌定位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用户人群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行业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元素含义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颜色含义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8015" y="2634615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bldLvl="0" animBg="1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11" grpId="5"/>
      <p:bldP spid="11" grpId="6"/>
      <p:bldP spid="11" grpId="7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5" grpId="0"/>
      <p:bldP spid="7" grpId="0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五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6" name="图片 15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4143260"/>
            <a:ext cx="197485" cy="169545"/>
          </a:xfrm>
          <a:prstGeom prst="rect">
            <a:avLst/>
          </a:prstGeom>
        </p:spPr>
      </p:pic>
      <p:pic>
        <p:nvPicPr>
          <p:cNvPr id="4" name="图片 3" descr="标识设计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2346325"/>
            <a:ext cx="3164205" cy="2181225"/>
          </a:xfrm>
          <a:prstGeom prst="rect">
            <a:avLst/>
          </a:prstGeom>
        </p:spPr>
      </p:pic>
      <p:pic>
        <p:nvPicPr>
          <p:cNvPr id="6" name="图片 5" descr="C:\Users\wuboyi\Desktop\设计分享\切图\标识设计-2.png标识设计-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03345" y="2346643"/>
            <a:ext cx="3164205" cy="21805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bldLvl="0" animBg="1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11" grpId="5"/>
      <p:bldP spid="11" grpId="6"/>
      <p:bldP spid="11" grpId="7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六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6" name="图片 15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4655070"/>
            <a:ext cx="197485" cy="169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2605" y="2206625"/>
            <a:ext cx="24180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其它设计里有哪些内容？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5940" y="2926715"/>
            <a:ext cx="1236980" cy="12420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活动专题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网页设计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应用设计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8015" y="2634615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bldLvl="0" animBg="1"/>
      <p:bldP spid="9" grpId="0"/>
      <p:bldP spid="9" grpId="1"/>
      <p:bldP spid="9" grpId="2"/>
      <p:bldP spid="9" grpId="3"/>
      <p:bldP spid="9" grpId="4"/>
      <p:bldP spid="9" grpId="5"/>
      <p:bldP spid="9" grpId="6"/>
      <p:bldP spid="9" grpId="7"/>
      <p:bldP spid="11" grpId="0"/>
      <p:bldP spid="11" grpId="1"/>
      <p:bldP spid="11" grpId="2"/>
      <p:bldP spid="11" grpId="3"/>
      <p:bldP spid="11" grpId="4"/>
      <p:bldP spid="11" grpId="5"/>
      <p:bldP spid="11" grpId="6"/>
      <p:bldP spid="11" grpId="7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5" grpId="0"/>
      <p:bldP spid="7" grpId="0"/>
      <p:bldP spid="1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006800" y="0"/>
            <a:ext cx="1130400" cy="1626870"/>
            <a:chOff x="6293" y="0"/>
            <a:chExt cx="1773" cy="2562"/>
          </a:xfrm>
          <a:gradFill>
            <a:gsLst>
              <a:gs pos="100000">
                <a:srgbClr val="01EC37"/>
              </a:gs>
              <a:gs pos="16000">
                <a:srgbClr val="322BC6"/>
              </a:gs>
            </a:gsLst>
            <a:lin ang="14400000" scaled="0"/>
          </a:gradFill>
        </p:grpSpPr>
        <p:sp>
          <p:nvSpPr>
            <p:cNvPr id="2" name="矩形 1"/>
            <p:cNvSpPr/>
            <p:nvPr/>
          </p:nvSpPr>
          <p:spPr>
            <a:xfrm>
              <a:off x="6293" y="0"/>
              <a:ext cx="1772" cy="2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94" y="2506"/>
              <a:ext cx="1772" cy="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ico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2000" y="387985"/>
            <a:ext cx="539115" cy="539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00400" y="1094740"/>
            <a:ext cx="944880" cy="2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8BA3E2"/>
                </a:solidFill>
                <a:latin typeface="微软雅黑 Light" panose="020B0502040204020203" charset="-122"/>
                <a:ea typeface="微软雅黑 Light" panose="020B0502040204020203" charset="-122"/>
              </a:rPr>
              <a:t>生活需要设计</a:t>
            </a:r>
            <a:endParaRPr lang="zh-CN" altLang="en-US" sz="1000" dirty="0">
              <a:solidFill>
                <a:srgbClr val="8BA3E2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72200" y="3090545"/>
            <a:ext cx="1198880" cy="732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谢谢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82000" y="4292289"/>
            <a:ext cx="180000" cy="2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033615" y="4855845"/>
            <a:ext cx="3078480" cy="28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多为别人考虑一小步，生活将会改变一小步</a:t>
            </a:r>
            <a:endParaRPr lang="en-US" altLang="zh-CN" sz="1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88388" y="5246370"/>
            <a:ext cx="370205" cy="2197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[1%]</a:t>
            </a:r>
            <a:endParaRPr lang="en-US" altLang="zh-CN" sz="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21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9" grpId="2"/>
      <p:bldP spid="9" grpId="3"/>
      <p:bldP spid="9" grpId="4"/>
      <p:bldP spid="9" grpId="5"/>
      <p:bldP spid="9" grpId="6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0" grpId="10" animBg="1"/>
      <p:bldP spid="10" grpId="11" animBg="1"/>
      <p:bldP spid="10" grpId="12" animBg="1"/>
      <p:bldP spid="10" grpId="13" animBg="1"/>
      <p:bldP spid="10" grpId="14" animBg="1"/>
      <p:bldP spid="10" grpId="15" animBg="1"/>
      <p:bldP spid="10" grpId="16" animBg="1"/>
      <p:bldP spid="10" grpId="17" animBg="1"/>
      <p:bldP spid="10" grpId="18" animBg="1"/>
      <p:bldP spid="10" grpId="19" animBg="1"/>
      <p:bldP spid="10" grpId="20" animBg="1"/>
      <p:bldP spid="10" grpId="21" animBg="1"/>
      <p:bldP spid="10" grpId="22" bldLvl="0" animBg="1"/>
      <p:bldP spid="11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006800" y="0"/>
            <a:ext cx="1130400" cy="1626870"/>
            <a:chOff x="6293" y="0"/>
            <a:chExt cx="1773" cy="2562"/>
          </a:xfrm>
          <a:gradFill>
            <a:gsLst>
              <a:gs pos="100000">
                <a:srgbClr val="01EC37"/>
              </a:gs>
              <a:gs pos="16000">
                <a:srgbClr val="322BC6"/>
              </a:gs>
            </a:gsLst>
            <a:lin ang="14400000" scaled="0"/>
          </a:gradFill>
        </p:grpSpPr>
        <p:sp>
          <p:nvSpPr>
            <p:cNvPr id="2" name="矩形 1"/>
            <p:cNvSpPr/>
            <p:nvPr/>
          </p:nvSpPr>
          <p:spPr>
            <a:xfrm>
              <a:off x="6293" y="0"/>
              <a:ext cx="1772" cy="2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294" y="2506"/>
              <a:ext cx="1772" cy="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C:\Users\dell1\Desktop\设计分享\icon-2.pngicon-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302318" y="387985"/>
            <a:ext cx="538480" cy="539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40100" y="1047750"/>
            <a:ext cx="6654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目录</a:t>
            </a:r>
            <a:endParaRPr lang="zh-CN" altLang="en-US" sz="19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" name="图片 2" descr="soft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2636520"/>
            <a:ext cx="2385695" cy="1633220"/>
          </a:xfrm>
          <a:prstGeom prst="rect">
            <a:avLst/>
          </a:prstGeom>
        </p:spPr>
      </p:pic>
      <p:pic>
        <p:nvPicPr>
          <p:cNvPr id="4" name="图片 3" descr="C:\Users\dell1\Desktop\设计分享\soft-2.pngsoft-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79470" y="2636838"/>
            <a:ext cx="2385695" cy="1632585"/>
          </a:xfrm>
          <a:prstGeom prst="rect">
            <a:avLst/>
          </a:prstGeom>
        </p:spPr>
      </p:pic>
      <p:pic>
        <p:nvPicPr>
          <p:cNvPr id="9" name="图片 8" descr="C:\Users\dell1\Desktop\设计分享\soft-3.pngsoft-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30900" y="2636838"/>
            <a:ext cx="2385695" cy="1632585"/>
          </a:xfrm>
          <a:prstGeom prst="rect">
            <a:avLst/>
          </a:prstGeom>
        </p:spPr>
      </p:pic>
      <p:pic>
        <p:nvPicPr>
          <p:cNvPr id="10" name="图片 9" descr="C:\Users\dell1\Desktop\设计分享\soft-4.pngsoft-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28040" y="4446588"/>
            <a:ext cx="2385695" cy="1632585"/>
          </a:xfrm>
          <a:prstGeom prst="rect">
            <a:avLst/>
          </a:prstGeom>
        </p:spPr>
      </p:pic>
      <p:pic>
        <p:nvPicPr>
          <p:cNvPr id="11" name="图片 10" descr="C:\Users\dell1\Desktop\设计分享\soft-5.pngsoft-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379470" y="4446588"/>
            <a:ext cx="2385695" cy="1632585"/>
          </a:xfrm>
          <a:prstGeom prst="rect">
            <a:avLst/>
          </a:prstGeom>
        </p:spPr>
      </p:pic>
      <p:pic>
        <p:nvPicPr>
          <p:cNvPr id="12" name="图片 11" descr="C:\Users\wuboyi\Desktop\设计分享\切图\soft-6.pngsoft-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31535" y="4446588"/>
            <a:ext cx="2384425" cy="163258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一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2605" y="1632585"/>
            <a:ext cx="11226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常用软件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5" name="图片 4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2060575"/>
            <a:ext cx="197485" cy="169545"/>
          </a:xfrm>
          <a:prstGeom prst="rect">
            <a:avLst/>
          </a:prstGeom>
        </p:spPr>
      </p:pic>
      <p:pic>
        <p:nvPicPr>
          <p:cNvPr id="6" name="图片 5" descr="img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5" y="2132330"/>
            <a:ext cx="3912870" cy="953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4195" y="3716020"/>
            <a:ext cx="1360805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不常用软件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0" name="图片 9" descr="C:\Users\dell1\Desktop\设计分享\img-2.pngimg-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3413" y="4215765"/>
            <a:ext cx="3912235" cy="9531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  <p:bldP spid="7" grpId="18" animBg="1"/>
      <p:bldP spid="7" grpId="19" animBg="1"/>
      <p:bldP spid="7" grpId="20" animBg="1"/>
      <p:bldP spid="7" grpId="21" animBg="1"/>
      <p:bldP spid="7" grpId="22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9" grpId="8" animBg="1"/>
      <p:bldP spid="9" grpId="9" animBg="1"/>
      <p:bldP spid="9" grpId="10" animBg="1"/>
      <p:bldP spid="9" grpId="11" animBg="1"/>
      <p:bldP spid="9" grpId="12" animBg="1"/>
      <p:bldP spid="9" grpId="13" animBg="1"/>
      <p:bldP spid="9" grpId="14" animBg="1"/>
      <p:bldP spid="9" grpId="15" animBg="1"/>
      <p:bldP spid="9" grpId="16" animBg="1"/>
      <p:bldP spid="9" grpId="17" animBg="1"/>
      <p:bldP spid="9" grpId="18" animBg="1"/>
      <p:bldP spid="9" grpId="19" animBg="1"/>
      <p:bldP spid="9" grpId="20" animBg="1"/>
      <p:bldP spid="9" grpId="21" animBg="1"/>
      <p:bldP spid="9" grpId="22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11" grpId="7" animBg="1"/>
      <p:bldP spid="12" grpId="0"/>
      <p:bldP spid="12" grpId="1"/>
      <p:bldP spid="12" grpId="2"/>
      <p:bldP spid="12" grpId="3"/>
      <p:bldP spid="12" grpId="4"/>
      <p:bldP spid="12" grpId="5"/>
      <p:bldP spid="12" grpId="6"/>
      <p:bldP spid="12" grpId="7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16" grpId="0"/>
      <p:bldP spid="16" grpId="1"/>
      <p:bldP spid="16" grpId="2"/>
      <p:bldP spid="16" grpId="3"/>
      <p:bldP spid="16" grpId="4"/>
      <p:bldP spid="16" grpId="5"/>
      <p:bldP spid="16" grpId="6"/>
      <p:bldP spid="16" grpId="7"/>
      <p:bldP spid="17" grpId="0"/>
      <p:bldP spid="17" grpId="1"/>
      <p:bldP spid="17" grpId="2"/>
      <p:bldP spid="17" grpId="3"/>
      <p:bldP spid="17" grpId="4"/>
      <p:bldP spid="17" grpId="5"/>
      <p:bldP spid="17" grpId="6"/>
      <p:bldP spid="17" grpId="7"/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9" grpId="0"/>
      <p:bldP spid="19" grpId="1"/>
      <p:bldP spid="19" grpId="2"/>
      <p:bldP spid="19" grpId="3"/>
      <p:bldP spid="19" grpId="4"/>
      <p:bldP spid="19" grpId="5"/>
      <p:bldP spid="19" grpId="6"/>
      <p:bldP spid="19" grpId="7"/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  <p:bldP spid="2" grpId="11"/>
      <p:bldP spid="2" grpId="12"/>
      <p:bldP spid="2" grpId="13"/>
      <p:bldP spid="2" grpId="14"/>
      <p:bldP spid="2" grpId="15"/>
      <p:bldP spid="2" grpId="16"/>
      <p:bldP spid="2" grpId="17"/>
      <p:bldP spid="2" grpId="18"/>
      <p:bldP spid="2" grpId="19"/>
      <p:bldP spid="2" grpId="20"/>
      <p:bldP spid="2" grpId="21"/>
      <p:bldP spid="2" grpId="22"/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3" grpId="8"/>
      <p:bldP spid="3" grpId="9"/>
      <p:bldP spid="3" grpId="10"/>
      <p:bldP spid="3" grpId="11"/>
      <p:bldP spid="3" grpId="12"/>
      <p:bldP spid="3" grpId="13"/>
      <p:bldP spid="3" grpId="14"/>
      <p:bldP spid="3" grpId="15"/>
      <p:bldP spid="3" grpId="16"/>
      <p:bldP spid="3" grpId="17"/>
      <p:bldP spid="3" grpId="18"/>
      <p:bldP spid="3" grpId="19"/>
      <p:bldP spid="3" grpId="20"/>
      <p:bldP spid="3" grpId="21"/>
      <p:bldP spid="3" grpId="22"/>
      <p:bldP spid="4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ost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2299335"/>
            <a:ext cx="1155065" cy="2277110"/>
          </a:xfrm>
          <a:prstGeom prst="rect">
            <a:avLst/>
          </a:prstGeom>
        </p:spPr>
      </p:pic>
      <p:pic>
        <p:nvPicPr>
          <p:cNvPr id="14" name="图片 13" descr="C:\Users\dell1\Desktop\设计分享\post-2.pngpost-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5160" y="2300923"/>
            <a:ext cx="1155065" cy="2273935"/>
          </a:xfrm>
          <a:prstGeom prst="rect">
            <a:avLst/>
          </a:prstGeom>
        </p:spPr>
      </p:pic>
      <p:pic>
        <p:nvPicPr>
          <p:cNvPr id="20" name="图片 19" descr="C:\Users\dell1\Desktop\设计分享\post-4.pngpost-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19133" y="2300923"/>
            <a:ext cx="1154430" cy="2273935"/>
          </a:xfrm>
          <a:prstGeom prst="rect">
            <a:avLst/>
          </a:prstGeom>
        </p:spPr>
      </p:pic>
      <p:pic>
        <p:nvPicPr>
          <p:cNvPr id="21" name="图片 20" descr="C:\Users\dell1\Desktop\设计分享\post-3.pngpost-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00563" y="2276158"/>
            <a:ext cx="1154430" cy="2273935"/>
          </a:xfrm>
          <a:prstGeom prst="rect">
            <a:avLst/>
          </a:prstGeom>
        </p:spPr>
      </p:pic>
      <p:pic>
        <p:nvPicPr>
          <p:cNvPr id="22" name="图片 21" descr="C:\Users\dell1\Desktop\设计分享\post-5.pngpost-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824855" y="2300923"/>
            <a:ext cx="1155065" cy="227393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二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8" name="图片 37" descr="circl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0180" y="2579370"/>
            <a:ext cx="197485" cy="1695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bldLvl="0" animBg="1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3" grpId="0"/>
      <p:bldP spid="33" grpId="1"/>
      <p:bldP spid="33" grpId="2"/>
      <p:bldP spid="33" grpId="3"/>
      <p:bldP spid="33" grpId="4"/>
      <p:bldP spid="33" grpId="5"/>
      <p:bldP spid="33" grpId="6"/>
      <p:bldP spid="33" grpId="7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5" grpId="0"/>
      <p:bldP spid="35" grpId="1"/>
      <p:bldP spid="35" grpId="2"/>
      <p:bldP spid="35" grpId="3"/>
      <p:bldP spid="35" grpId="4"/>
      <p:bldP spid="35" grpId="5"/>
      <p:bldP spid="35" grpId="6"/>
      <p:bldP spid="35" grpId="7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7" grpId="0"/>
      <p:bldP spid="37" grpId="1"/>
      <p:bldP spid="37" grpId="2"/>
      <p:bldP spid="37" grpId="3"/>
      <p:bldP spid="37" grpId="4"/>
      <p:bldP spid="37" grpId="5"/>
      <p:bldP spid="37" grpId="6"/>
      <p:bldP spid="37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2605" y="2278380"/>
            <a:ext cx="11988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网页设计师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940" y="2998470"/>
            <a:ext cx="4519930" cy="85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网页设计师是指精通Photoshop、Dreamweaver、Flash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为网站页面进行设计并制作的职位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8" name="图片 37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2579370"/>
            <a:ext cx="197485" cy="1695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015" y="2706370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3730" y="4357370"/>
            <a:ext cx="721360" cy="288290"/>
          </a:xfrm>
          <a:prstGeom prst="rect">
            <a:avLst/>
          </a:prstGeom>
          <a:solidFill>
            <a:srgbClr val="332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使用软件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5740" y="4357370"/>
            <a:ext cx="721360" cy="288290"/>
          </a:xfrm>
          <a:prstGeom prst="rect">
            <a:avLst/>
          </a:prstGeom>
          <a:solidFill>
            <a:srgbClr val="318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职能延伸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二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bldLvl="0" animBg="1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3" grpId="0"/>
      <p:bldP spid="33" grpId="1"/>
      <p:bldP spid="33" grpId="2"/>
      <p:bldP spid="33" grpId="3"/>
      <p:bldP spid="33" grpId="4"/>
      <p:bldP spid="33" grpId="5"/>
      <p:bldP spid="33" grpId="6"/>
      <p:bldP spid="33" grpId="7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5" grpId="0"/>
      <p:bldP spid="35" grpId="1"/>
      <p:bldP spid="35" grpId="2"/>
      <p:bldP spid="35" grpId="3"/>
      <p:bldP spid="35" grpId="4"/>
      <p:bldP spid="35" grpId="5"/>
      <p:bldP spid="35" grpId="6"/>
      <p:bldP spid="35" grpId="7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7" grpId="0"/>
      <p:bldP spid="37" grpId="1"/>
      <p:bldP spid="37" grpId="2"/>
      <p:bldP spid="37" grpId="3"/>
      <p:bldP spid="37" grpId="4"/>
      <p:bldP spid="37" grpId="5"/>
      <p:bldP spid="37" grpId="6"/>
      <p:bldP spid="37" grpId="7"/>
      <p:bldP spid="6" grpId="0" bldLvl="0" animBg="1"/>
      <p:bldP spid="10" grpId="1" animBg="1"/>
      <p:bldP spid="10" grpId="2" bldLvl="0" animBg="1"/>
      <p:bldP spid="14" grpId="0" animBg="1"/>
      <p:bldP spid="14" grpId="1" bldLvl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2605" y="2278380"/>
            <a:ext cx="11988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视觉设计师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940" y="2998470"/>
            <a:ext cx="6767830" cy="124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视觉传达设计是为现代商业服务的艺术，主要包括标志设计、广告设计、包装设计、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店内外环境设计、企业形象设计等方面，由于这些设计都是通过视觉形象传达给消费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者的，因此称为“视觉传达设计”，它起着沟通企业——商品——消费者桥梁的作用。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8" name="图片 37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2579370"/>
            <a:ext cx="197485" cy="1695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015" y="2706370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3730" y="4716145"/>
            <a:ext cx="721360" cy="288290"/>
          </a:xfrm>
          <a:prstGeom prst="rect">
            <a:avLst/>
          </a:prstGeom>
          <a:solidFill>
            <a:srgbClr val="332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使用软件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5740" y="4716145"/>
            <a:ext cx="721360" cy="288290"/>
          </a:xfrm>
          <a:prstGeom prst="rect">
            <a:avLst/>
          </a:prstGeom>
          <a:solidFill>
            <a:srgbClr val="318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职能延伸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二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bldLvl="0" animBg="1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3" grpId="0"/>
      <p:bldP spid="33" grpId="1"/>
      <p:bldP spid="33" grpId="2"/>
      <p:bldP spid="33" grpId="3"/>
      <p:bldP spid="33" grpId="4"/>
      <p:bldP spid="33" grpId="5"/>
      <p:bldP spid="33" grpId="6"/>
      <p:bldP spid="33" grpId="7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5" grpId="0"/>
      <p:bldP spid="35" grpId="1"/>
      <p:bldP spid="35" grpId="2"/>
      <p:bldP spid="35" grpId="3"/>
      <p:bldP spid="35" grpId="4"/>
      <p:bldP spid="35" grpId="5"/>
      <p:bldP spid="35" grpId="6"/>
      <p:bldP spid="35" grpId="7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7" grpId="0"/>
      <p:bldP spid="37" grpId="1"/>
      <p:bldP spid="37" grpId="2"/>
      <p:bldP spid="37" grpId="3"/>
      <p:bldP spid="37" grpId="4"/>
      <p:bldP spid="37" grpId="5"/>
      <p:bldP spid="37" grpId="6"/>
      <p:bldP spid="37" grpId="7"/>
      <p:bldP spid="6" grpId="0" bldLvl="0" animBg="1"/>
      <p:bldP spid="10" grpId="1" animBg="1"/>
      <p:bldP spid="10" grpId="2" bldLvl="0" animBg="1"/>
      <p:bldP spid="14" grpId="0" animBg="1"/>
      <p:bldP spid="14" grpId="1" bldLvl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2605" y="2278380"/>
            <a:ext cx="11988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交互设计师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940" y="2998470"/>
            <a:ext cx="5339080" cy="1242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交互指的是产品与它的使用者之间的互动过程，而交互设计师则是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秉承以用户为中心的设计理念，以用户体验度为原则，对交互过程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进行研究并开展设计的工作人员。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8" name="图片 37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2579370"/>
            <a:ext cx="197485" cy="1695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015" y="2706370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3730" y="4716145"/>
            <a:ext cx="721360" cy="288290"/>
          </a:xfrm>
          <a:prstGeom prst="rect">
            <a:avLst/>
          </a:prstGeom>
          <a:solidFill>
            <a:srgbClr val="332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使用软件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5740" y="4716145"/>
            <a:ext cx="721360" cy="288290"/>
          </a:xfrm>
          <a:prstGeom prst="rect">
            <a:avLst/>
          </a:prstGeom>
          <a:solidFill>
            <a:srgbClr val="318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职能延伸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二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bldLvl="0" animBg="1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3" grpId="0"/>
      <p:bldP spid="33" grpId="1"/>
      <p:bldP spid="33" grpId="2"/>
      <p:bldP spid="33" grpId="3"/>
      <p:bldP spid="33" grpId="4"/>
      <p:bldP spid="33" grpId="5"/>
      <p:bldP spid="33" grpId="6"/>
      <p:bldP spid="33" grpId="7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5" grpId="0"/>
      <p:bldP spid="35" grpId="1"/>
      <p:bldP spid="35" grpId="2"/>
      <p:bldP spid="35" grpId="3"/>
      <p:bldP spid="35" grpId="4"/>
      <p:bldP spid="35" grpId="5"/>
      <p:bldP spid="35" grpId="6"/>
      <p:bldP spid="35" grpId="7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7" grpId="0"/>
      <p:bldP spid="37" grpId="1"/>
      <p:bldP spid="37" grpId="2"/>
      <p:bldP spid="37" grpId="3"/>
      <p:bldP spid="37" grpId="4"/>
      <p:bldP spid="37" grpId="5"/>
      <p:bldP spid="37" grpId="6"/>
      <p:bldP spid="37" grpId="7"/>
      <p:bldP spid="6" grpId="0" bldLvl="0" animBg="1"/>
      <p:bldP spid="10" grpId="1" animBg="1"/>
      <p:bldP spid="10" grpId="2" bldLvl="0" animBg="1"/>
      <p:bldP spid="14" grpId="0" animBg="1"/>
      <p:bldP spid="14" grpId="1" bldLvl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2605" y="2278380"/>
            <a:ext cx="11988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界面设计师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940" y="2998470"/>
            <a:ext cx="6396355" cy="85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界面设计师</a:t>
            </a: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即（</a:t>
            </a: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UI设计师</a:t>
            </a: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）则指从事对软件的人机交互、操作逻辑、界面美观的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整体设计工作的人。</a:t>
            </a:r>
            <a:endParaRPr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8" name="图片 37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2579370"/>
            <a:ext cx="197485" cy="1695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015" y="2706370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3730" y="4357370"/>
            <a:ext cx="721360" cy="288290"/>
          </a:xfrm>
          <a:prstGeom prst="rect">
            <a:avLst/>
          </a:prstGeom>
          <a:solidFill>
            <a:srgbClr val="332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使用软件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5740" y="4357370"/>
            <a:ext cx="721360" cy="288290"/>
          </a:xfrm>
          <a:prstGeom prst="rect">
            <a:avLst/>
          </a:prstGeom>
          <a:solidFill>
            <a:srgbClr val="318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职能延伸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二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bldLvl="0" animBg="1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3" grpId="0"/>
      <p:bldP spid="33" grpId="1"/>
      <p:bldP spid="33" grpId="2"/>
      <p:bldP spid="33" grpId="3"/>
      <p:bldP spid="33" grpId="4"/>
      <p:bldP spid="33" grpId="5"/>
      <p:bldP spid="33" grpId="6"/>
      <p:bldP spid="33" grpId="7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5" grpId="0"/>
      <p:bldP spid="35" grpId="1"/>
      <p:bldP spid="35" grpId="2"/>
      <p:bldP spid="35" grpId="3"/>
      <p:bldP spid="35" grpId="4"/>
      <p:bldP spid="35" grpId="5"/>
      <p:bldP spid="35" grpId="6"/>
      <p:bldP spid="35" grpId="7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7" grpId="0"/>
      <p:bldP spid="37" grpId="1"/>
      <p:bldP spid="37" grpId="2"/>
      <p:bldP spid="37" grpId="3"/>
      <p:bldP spid="37" grpId="4"/>
      <p:bldP spid="37" grpId="5"/>
      <p:bldP spid="37" grpId="6"/>
      <p:bldP spid="37" grpId="7"/>
      <p:bldP spid="6" grpId="0" bldLvl="0" animBg="1"/>
      <p:bldP spid="10" grpId="1" animBg="1"/>
      <p:bldP spid="10" grpId="2" bldLvl="0" animBg="1"/>
      <p:bldP spid="14" grpId="0" animBg="1"/>
      <p:bldP spid="14" grpId="1" bldLvl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2605" y="2278380"/>
            <a:ext cx="11988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平面设计师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940" y="2998470"/>
            <a:ext cx="5694680" cy="85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平面设计工作是一个创意</a:t>
            </a: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性比较强的</a:t>
            </a:r>
            <a:r>
              <a:rPr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工作</a:t>
            </a: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。表现在报纸、杂志、书籍、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海报、传单、标志、VI等等纸质媒体上。</a:t>
            </a:r>
            <a:endParaRPr lang="zh-CN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63865" y="1733550"/>
            <a:ext cx="1080000" cy="3420000"/>
          </a:xfrm>
          <a:prstGeom prst="rect">
            <a:avLst/>
          </a:prstGeom>
          <a:gradFill rotWithShape="1">
            <a:gsLst>
              <a:gs pos="100000">
                <a:srgbClr val="01EC37"/>
              </a:gs>
              <a:gs pos="0">
                <a:srgbClr val="322BC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72450" y="198818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设计软件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172450" y="250825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72450" y="302831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文件归档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3720" y="354838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图层分类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73085" y="4068445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标识设计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72450" y="4588510"/>
            <a:ext cx="894080" cy="31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其它设计</a:t>
            </a:r>
            <a:endParaRPr lang="zh-CN" altLang="en-US" sz="14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8" name="图片 37" descr="circl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90180" y="2579370"/>
            <a:ext cx="197485" cy="1695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015" y="2706370"/>
            <a:ext cx="1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3730" y="4357370"/>
            <a:ext cx="721360" cy="288290"/>
          </a:xfrm>
          <a:prstGeom prst="rect">
            <a:avLst/>
          </a:prstGeom>
          <a:solidFill>
            <a:srgbClr val="332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使用软件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5740" y="4357370"/>
            <a:ext cx="721360" cy="288290"/>
          </a:xfrm>
          <a:prstGeom prst="rect">
            <a:avLst/>
          </a:prstGeom>
          <a:solidFill>
            <a:srgbClr val="318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微软雅黑 Light" panose="020B0502040204020203" charset="-122"/>
                <a:ea typeface="微软雅黑 Light" panose="020B0502040204020203" charset="-122"/>
              </a:rPr>
              <a:t>职能延伸</a:t>
            </a:r>
            <a:endParaRPr lang="zh-CN" altLang="en-US"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220" y="563245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800" y="81407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72185" y="508635"/>
            <a:ext cx="1198880" cy="412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职能分类</a:t>
            </a:r>
            <a:endParaRPr lang="zh-CN" altLang="en-US" sz="2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5785" y="539115"/>
            <a:ext cx="386080" cy="34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二</a:t>
            </a:r>
            <a:endParaRPr lang="zh-CN" altLang="en-US" sz="160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1" grpId="6" animBg="1"/>
      <p:bldP spid="31" grpId="7" bldLvl="0" animBg="1"/>
      <p:bldP spid="32" grpId="0"/>
      <p:bldP spid="32" grpId="1"/>
      <p:bldP spid="32" grpId="2"/>
      <p:bldP spid="32" grpId="3"/>
      <p:bldP spid="32" grpId="4"/>
      <p:bldP spid="32" grpId="5"/>
      <p:bldP spid="32" grpId="6"/>
      <p:bldP spid="32" grpId="7"/>
      <p:bldP spid="33" grpId="0"/>
      <p:bldP spid="33" grpId="1"/>
      <p:bldP spid="33" grpId="2"/>
      <p:bldP spid="33" grpId="3"/>
      <p:bldP spid="33" grpId="4"/>
      <p:bldP spid="33" grpId="5"/>
      <p:bldP spid="33" grpId="6"/>
      <p:bldP spid="33" grpId="7"/>
      <p:bldP spid="34" grpId="0"/>
      <p:bldP spid="34" grpId="1"/>
      <p:bldP spid="34" grpId="2"/>
      <p:bldP spid="34" grpId="3"/>
      <p:bldP spid="34" grpId="4"/>
      <p:bldP spid="34" grpId="5"/>
      <p:bldP spid="34" grpId="6"/>
      <p:bldP spid="34" grpId="7"/>
      <p:bldP spid="35" grpId="0"/>
      <p:bldP spid="35" grpId="1"/>
      <p:bldP spid="35" grpId="2"/>
      <p:bldP spid="35" grpId="3"/>
      <p:bldP spid="35" grpId="4"/>
      <p:bldP spid="35" grpId="5"/>
      <p:bldP spid="35" grpId="6"/>
      <p:bldP spid="35" grpId="7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7" grpId="0"/>
      <p:bldP spid="37" grpId="1"/>
      <p:bldP spid="37" grpId="2"/>
      <p:bldP spid="37" grpId="3"/>
      <p:bldP spid="37" grpId="4"/>
      <p:bldP spid="37" grpId="5"/>
      <p:bldP spid="37" grpId="6"/>
      <p:bldP spid="37" grpId="7"/>
      <p:bldP spid="6" grpId="0" bldLvl="0" animBg="1"/>
      <p:bldP spid="10" grpId="1" animBg="1"/>
      <p:bldP spid="10" grpId="2" bldLvl="0" animBg="1"/>
      <p:bldP spid="14" grpId="0" animBg="1"/>
      <p:bldP spid="14" grpId="1" bldLvl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27" grpId="19" animBg="1"/>
      <p:bldP spid="27" grpId="20" animBg="1"/>
      <p:bldP spid="27" grpId="21" animBg="1"/>
      <p:bldP spid="27" grpId="22" bldLvl="0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8" grpId="6" animBg="1"/>
      <p:bldP spid="28" grpId="7" animBg="1"/>
      <p:bldP spid="28" grpId="8" animBg="1"/>
      <p:bldP spid="28" grpId="9" animBg="1"/>
      <p:bldP spid="28" grpId="10" animBg="1"/>
      <p:bldP spid="28" grpId="11" animBg="1"/>
      <p:bldP spid="28" grpId="12" animBg="1"/>
      <p:bldP spid="28" grpId="13" animBg="1"/>
      <p:bldP spid="28" grpId="14" animBg="1"/>
      <p:bldP spid="28" grpId="15" animBg="1"/>
      <p:bldP spid="28" grpId="16" animBg="1"/>
      <p:bldP spid="28" grpId="17" animBg="1"/>
      <p:bldP spid="28" grpId="18" animBg="1"/>
      <p:bldP spid="28" grpId="19" animBg="1"/>
      <p:bldP spid="28" grpId="20" animBg="1"/>
      <p:bldP spid="28" grpId="21" animBg="1"/>
      <p:bldP spid="28" grpId="22" bldLvl="0" animBg="1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9" grpId="14"/>
      <p:bldP spid="29" grpId="15"/>
      <p:bldP spid="29" grpId="16"/>
      <p:bldP spid="29" grpId="17"/>
      <p:bldP spid="29" grpId="18"/>
      <p:bldP spid="29" grpId="19"/>
      <p:bldP spid="29" grpId="20"/>
      <p:bldP spid="29" grpId="21"/>
      <p:bldP spid="29" grpId="22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0" grpId="14"/>
      <p:bldP spid="30" grpId="15"/>
      <p:bldP spid="30" grpId="16"/>
      <p:bldP spid="30" grpId="17"/>
      <p:bldP spid="30" grpId="18"/>
      <p:bldP spid="30" grpId="19"/>
      <p:bldP spid="30" grpId="20"/>
      <p:bldP spid="30" grpId="21"/>
      <p:bldP spid="30" grpId="22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WPS 演示</Application>
  <PresentationFormat>全屏显示(4:3)</PresentationFormat>
  <Paragraphs>358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宋体</vt:lpstr>
      <vt:lpstr>Wingdings</vt:lpstr>
      <vt:lpstr>微软雅黑 Light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wuboyi</dc:creator>
  <cp:lastModifiedBy>wuboyi</cp:lastModifiedBy>
  <cp:revision>271</cp:revision>
  <dcterms:created xsi:type="dcterms:W3CDTF">2015-05-05T08:02:00Z</dcterms:created>
  <dcterms:modified xsi:type="dcterms:W3CDTF">2016-12-08T18:00:57Z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